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  <p:sldMasterId id="2147483700" r:id="rId2"/>
  </p:sldMasterIdLst>
  <p:notesMasterIdLst>
    <p:notesMasterId r:id="rId29"/>
  </p:notesMasterIdLst>
  <p:sldIdLst>
    <p:sldId id="256" r:id="rId3"/>
    <p:sldId id="257" r:id="rId4"/>
    <p:sldId id="258" r:id="rId5"/>
    <p:sldId id="261" r:id="rId6"/>
    <p:sldId id="339" r:id="rId7"/>
    <p:sldId id="262" r:id="rId8"/>
    <p:sldId id="268" r:id="rId9"/>
    <p:sldId id="269" r:id="rId10"/>
    <p:sldId id="277" r:id="rId11"/>
    <p:sldId id="272" r:id="rId12"/>
    <p:sldId id="347" r:id="rId13"/>
    <p:sldId id="348" r:id="rId14"/>
    <p:sldId id="273" r:id="rId15"/>
    <p:sldId id="344" r:id="rId16"/>
    <p:sldId id="346" r:id="rId17"/>
    <p:sldId id="342" r:id="rId18"/>
    <p:sldId id="337" r:id="rId19"/>
    <p:sldId id="345" r:id="rId20"/>
    <p:sldId id="274" r:id="rId21"/>
    <p:sldId id="282" r:id="rId22"/>
    <p:sldId id="328" r:id="rId23"/>
    <p:sldId id="327" r:id="rId24"/>
    <p:sldId id="329" r:id="rId25"/>
    <p:sldId id="340" r:id="rId26"/>
    <p:sldId id="291" r:id="rId27"/>
    <p:sldId id="343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EDC42E7-C146-4311-92A7-8E7464C839C1}">
          <p14:sldIdLst>
            <p14:sldId id="256"/>
            <p14:sldId id="257"/>
            <p14:sldId id="258"/>
            <p14:sldId id="261"/>
            <p14:sldId id="339"/>
            <p14:sldId id="262"/>
          </p14:sldIdLst>
        </p14:section>
        <p14:section name="Untitled Section" id="{CD9A092D-6574-4CC1-9E70-B13D0E188F22}">
          <p14:sldIdLst>
            <p14:sldId id="268"/>
            <p14:sldId id="269"/>
            <p14:sldId id="277"/>
            <p14:sldId id="272"/>
            <p14:sldId id="347"/>
            <p14:sldId id="348"/>
            <p14:sldId id="273"/>
            <p14:sldId id="344"/>
            <p14:sldId id="346"/>
            <p14:sldId id="342"/>
            <p14:sldId id="337"/>
            <p14:sldId id="345"/>
            <p14:sldId id="274"/>
            <p14:sldId id="282"/>
            <p14:sldId id="328"/>
            <p14:sldId id="327"/>
            <p14:sldId id="329"/>
            <p14:sldId id="340"/>
            <p14:sldId id="291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 Dung" initials="TD" lastIdx="1" clrIdx="0">
    <p:extLst>
      <p:ext uri="{19B8F6BF-5375-455C-9EA6-DF929625EA0E}">
        <p15:presenceInfo xmlns:p15="http://schemas.microsoft.com/office/powerpoint/2012/main" userId="2e140b25305edd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F2722B-D853-44FE-8CD0-2F514C629F3F}">
  <a:tblStyle styleId="{7BF2722B-D853-44FE-8CD0-2F514C629F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6T16:20:04.841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69007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732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86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019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66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9" name="Google Shape;6599;ga1bf284e52_0_12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0" name="Google Shape;6600;ga1bf284e52_0_12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83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9" name="Google Shape;6219;ga1bf284e52_0_1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0" name="Google Shape;6220;ga1bf284e52_0_12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799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3" name="Google Shape;7013;ga1bf284e52_0_12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4" name="Google Shape;7014;ga1bf284e52_0_12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009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44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036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98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1bf284e52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1bf284e52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38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1875c3a4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1875c3a4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58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30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1875c3a4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1875c3a4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748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27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ctrTitle"/>
          </p:nvPr>
        </p:nvSpPr>
        <p:spPr>
          <a:xfrm flipH="1">
            <a:off x="2800950" y="9899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750" y="13813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2800950" y="19337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5011944" y="1392300"/>
            <a:ext cx="27333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xo 2"/>
              <a:buNone/>
              <a:defRPr sz="1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2"/>
          </p:nvPr>
        </p:nvSpPr>
        <p:spPr>
          <a:xfrm>
            <a:off x="4546540" y="2069617"/>
            <a:ext cx="3712800" cy="2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100"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46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46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2" name="Google Shape;272;p46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46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sz="2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2" r:id="rId9"/>
    <p:sldLayoutId id="2147483663" r:id="rId10"/>
    <p:sldLayoutId id="2147483664" r:id="rId11"/>
    <p:sldLayoutId id="2147483667" r:id="rId12"/>
    <p:sldLayoutId id="2147483674" r:id="rId13"/>
    <p:sldLayoutId id="2147483688" r:id="rId14"/>
    <p:sldLayoutId id="214748369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89" name="Google Shape;289;p5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2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8.xml"/><Relationship Id="rId11" Type="http://schemas.openxmlformats.org/officeDocument/2006/relationships/slide" Target="slide20.xml"/><Relationship Id="rId5" Type="http://schemas.openxmlformats.org/officeDocument/2006/relationships/slide" Target="slide7.xml"/><Relationship Id="rId10" Type="http://schemas.openxmlformats.org/officeDocument/2006/relationships/slide" Target="slide19.xml"/><Relationship Id="rId4" Type="http://schemas.openxmlformats.org/officeDocument/2006/relationships/slide" Target="slide6.xml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55"/>
          <p:cNvCxnSpPr/>
          <p:nvPr/>
        </p:nvCxnSpPr>
        <p:spPr>
          <a:xfrm>
            <a:off x="0" y="3279128"/>
            <a:ext cx="3011332" cy="337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1705047" y="666760"/>
            <a:ext cx="6008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Comic Sans MS" panose="030F0702030302020204" pitchFamily="66" charset="0"/>
              </a:rPr>
              <a:t>ADVANCED</a:t>
            </a:r>
          </a:p>
          <a:p>
            <a:r>
              <a:rPr lang="en-US" sz="2600" b="1" dirty="0">
                <a:latin typeface="Comic Sans MS" panose="030F0702030302020204" pitchFamily="66" charset="0"/>
              </a:rPr>
              <a:t>	 PROGRAMMING WITH </a:t>
            </a:r>
          </a:p>
          <a:p>
            <a:r>
              <a:rPr lang="en-US" sz="2600" b="1" dirty="0">
                <a:latin typeface="Comic Sans MS" panose="030F0702030302020204" pitchFamily="66" charset="0"/>
              </a:rPr>
              <a:t>			           </a:t>
            </a:r>
            <a:r>
              <a:rPr lang="en-US" sz="2600" b="1" i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1332" y="2111444"/>
            <a:ext cx="2561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 panose="030F0702030302020204" pitchFamily="66" charset="0"/>
              </a:rPr>
              <a:t>Pros: Tran </a:t>
            </a:r>
            <a:r>
              <a:rPr lang="en-US" sz="1600" b="1" dirty="0" err="1">
                <a:latin typeface="Comic Sans MS" panose="030F0702030302020204" pitchFamily="66" charset="0"/>
              </a:rPr>
              <a:t>Giang</a:t>
            </a:r>
            <a:r>
              <a:rPr lang="en-US" sz="1600" b="1" dirty="0">
                <a:latin typeface="Comic Sans MS" panose="030F0702030302020204" pitchFamily="66" charset="0"/>
              </a:rPr>
              <a:t> 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135" y="3401609"/>
            <a:ext cx="2268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mic Sans MS" panose="030F0702030302020204" pitchFamily="66" charset="0"/>
              </a:rPr>
              <a:t>Group 18’s members:</a:t>
            </a:r>
          </a:p>
          <a:p>
            <a:r>
              <a:rPr lang="en-US" sz="1600" b="1" dirty="0">
                <a:latin typeface="Comic Sans MS" panose="030F0702030302020204" pitchFamily="66" charset="0"/>
              </a:rPr>
              <a:t>* Nguyen </a:t>
            </a:r>
            <a:r>
              <a:rPr lang="en-US" sz="1600" b="1" dirty="0" err="1">
                <a:latin typeface="Comic Sans MS" panose="030F0702030302020204" pitchFamily="66" charset="0"/>
              </a:rPr>
              <a:t>Đuc</a:t>
            </a:r>
            <a:r>
              <a:rPr lang="en-US" sz="1600" b="1" dirty="0">
                <a:latin typeface="Comic Sans MS" panose="030F0702030302020204" pitchFamily="66" charset="0"/>
              </a:rPr>
              <a:t> </a:t>
            </a:r>
            <a:r>
              <a:rPr lang="en-US" sz="1600" b="1" dirty="0" err="1">
                <a:latin typeface="Comic Sans MS" panose="030F0702030302020204" pitchFamily="66" charset="0"/>
              </a:rPr>
              <a:t>Thang</a:t>
            </a:r>
            <a:endParaRPr lang="en-US" sz="1600" b="1" dirty="0">
              <a:latin typeface="Comic Sans MS" panose="030F0702030302020204" pitchFamily="66" charset="0"/>
            </a:endParaRPr>
          </a:p>
          <a:p>
            <a:r>
              <a:rPr lang="en-US" sz="1600" b="1" dirty="0">
                <a:latin typeface="Comic Sans MS" panose="030F0702030302020204" pitchFamily="66" charset="0"/>
              </a:rPr>
              <a:t>* Le </a:t>
            </a:r>
            <a:r>
              <a:rPr lang="en-US" sz="1600" b="1" dirty="0" err="1">
                <a:latin typeface="Comic Sans MS" panose="030F0702030302020204" pitchFamily="66" charset="0"/>
              </a:rPr>
              <a:t>Duc</a:t>
            </a:r>
            <a:r>
              <a:rPr lang="en-US" sz="1600" b="1" dirty="0">
                <a:latin typeface="Comic Sans MS" panose="030F0702030302020204" pitchFamily="66" charset="0"/>
              </a:rPr>
              <a:t> </a:t>
            </a:r>
            <a:r>
              <a:rPr lang="en-US" sz="1600" b="1" dirty="0" err="1">
                <a:latin typeface="Comic Sans MS" panose="030F0702030302020204" pitchFamily="66" charset="0"/>
              </a:rPr>
              <a:t>Manh</a:t>
            </a:r>
            <a:endParaRPr lang="en-US" sz="1600" b="1" dirty="0">
              <a:latin typeface="Comic Sans MS" panose="030F0702030302020204" pitchFamily="66" charset="0"/>
            </a:endParaRPr>
          </a:p>
          <a:p>
            <a:r>
              <a:rPr lang="en-US" sz="1600" b="1" dirty="0">
                <a:latin typeface="Comic Sans MS" panose="030F0702030302020204" pitchFamily="66" charset="0"/>
              </a:rPr>
              <a:t>* Tran Dung</a:t>
            </a:r>
          </a:p>
          <a:p>
            <a:r>
              <a:rPr lang="en-US" sz="1600" b="1" dirty="0">
                <a:latin typeface="Comic Sans MS" panose="030F0702030302020204" pitchFamily="66" charset="0"/>
              </a:rPr>
              <a:t>* Dam Than Long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5" y="3279128"/>
            <a:ext cx="1540041" cy="1568402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1"/>
          <p:cNvSpPr txBox="1">
            <a:spLocks noGrp="1"/>
          </p:cNvSpPr>
          <p:nvPr>
            <p:ph type="ctrTitle" idx="2"/>
          </p:nvPr>
        </p:nvSpPr>
        <p:spPr>
          <a:xfrm>
            <a:off x="1731093" y="3666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Comic Sans MS" panose="030F0702030302020204" pitchFamily="66" charset="0"/>
              </a:rPr>
              <a:t>MODULES</a:t>
            </a:r>
            <a:endParaRPr sz="3000" dirty="0"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107" y="1756142"/>
            <a:ext cx="80957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News and advertises are published in newspaper. Our system comprises of 3 major modules with their sub-modules: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main.py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News: AddNewspaper.py, DelsNewspaper.py, ViewNewspaper.py.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Advertisements: AddAds.py, DelAds.py, ViewAds.py.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EDB4A-C789-4616-8559-5E3DB0F5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50" y="640746"/>
            <a:ext cx="5662700" cy="4382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98D611-26E6-4B72-A546-8A589E4C1ECE}"/>
              </a:ext>
            </a:extLst>
          </p:cNvPr>
          <p:cNvSpPr txBox="1"/>
          <p:nvPr/>
        </p:nvSpPr>
        <p:spPr>
          <a:xfrm>
            <a:off x="3102935" y="214707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main.py</a:t>
            </a:r>
          </a:p>
        </p:txBody>
      </p:sp>
    </p:spTree>
    <p:extLst>
      <p:ext uri="{BB962C8B-B14F-4D97-AF65-F5344CB8AC3E}">
        <p14:creationId xmlns:p14="http://schemas.microsoft.com/office/powerpoint/2010/main" val="2917106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B8D29-F50C-4A00-9EBE-6464D73B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72" y="365698"/>
            <a:ext cx="6428456" cy="45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25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983A37-FF77-46FA-BD23-A22D28F5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37" y="792751"/>
            <a:ext cx="6811925" cy="3925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858BB-A881-4940-A558-C5AD47CBAB7F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AddNewspaper.py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3E25FC-6D60-42CD-8454-0374BD6B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17" y="740889"/>
            <a:ext cx="6453963" cy="41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C3DBB-FE00-4A51-8F45-FCDFAF76A465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DelNewspaper.py</a:t>
            </a:r>
          </a:p>
        </p:txBody>
      </p:sp>
    </p:spTree>
    <p:extLst>
      <p:ext uri="{BB962C8B-B14F-4D97-AF65-F5344CB8AC3E}">
        <p14:creationId xmlns:p14="http://schemas.microsoft.com/office/powerpoint/2010/main" val="327487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46358-9375-4809-AF81-E7DE25AB8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73" y="752061"/>
            <a:ext cx="6613451" cy="3999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FE376-B0CD-4677-9BED-5B0D7C233101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ViewNewspaper.py</a:t>
            </a:r>
          </a:p>
        </p:txBody>
      </p:sp>
    </p:spTree>
    <p:extLst>
      <p:ext uri="{BB962C8B-B14F-4D97-AF65-F5344CB8AC3E}">
        <p14:creationId xmlns:p14="http://schemas.microsoft.com/office/powerpoint/2010/main" val="448883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55283-1162-4481-B7DF-7E9E8AA8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15" y="782094"/>
            <a:ext cx="7055969" cy="4054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CE89A-FC00-477E-B409-90451FACCE2A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AddAds.py</a:t>
            </a:r>
          </a:p>
        </p:txBody>
      </p:sp>
    </p:spTree>
    <p:extLst>
      <p:ext uri="{BB962C8B-B14F-4D97-AF65-F5344CB8AC3E}">
        <p14:creationId xmlns:p14="http://schemas.microsoft.com/office/powerpoint/2010/main" val="220516124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93E0F-02E3-448B-9240-A2B85ACD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94" y="772190"/>
            <a:ext cx="6882810" cy="3871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3699D-1F4A-4E5B-8EFB-4CC44510CA97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DelAds.py</a:t>
            </a:r>
          </a:p>
        </p:txBody>
      </p:sp>
    </p:spTree>
    <p:extLst>
      <p:ext uri="{BB962C8B-B14F-4D97-AF65-F5344CB8AC3E}">
        <p14:creationId xmlns:p14="http://schemas.microsoft.com/office/powerpoint/2010/main" val="313633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6FC2F-E953-4A1F-B07C-0C7976A8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17" y="740181"/>
            <a:ext cx="6834963" cy="3844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B62E0F-D19A-422D-A0B0-970F17F9ABFD}"/>
              </a:ext>
            </a:extLst>
          </p:cNvPr>
          <p:cNvSpPr txBox="1"/>
          <p:nvPr/>
        </p:nvSpPr>
        <p:spPr>
          <a:xfrm>
            <a:off x="3102934" y="306856"/>
            <a:ext cx="293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ViewAds.py</a:t>
            </a:r>
          </a:p>
        </p:txBody>
      </p:sp>
    </p:spTree>
    <p:extLst>
      <p:ext uri="{BB962C8B-B14F-4D97-AF65-F5344CB8AC3E}">
        <p14:creationId xmlns:p14="http://schemas.microsoft.com/office/powerpoint/2010/main" val="364552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3"/>
          <p:cNvSpPr txBox="1">
            <a:spLocks noGrp="1"/>
          </p:cNvSpPr>
          <p:nvPr>
            <p:ph type="ctrTitle"/>
          </p:nvPr>
        </p:nvSpPr>
        <p:spPr>
          <a:xfrm>
            <a:off x="2087150" y="44857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omic Sans MS" panose="030F0702030302020204" pitchFamily="66" charset="0"/>
              </a:rPr>
              <a:t>PACKAGES</a:t>
            </a:r>
            <a:endParaRPr sz="2600" dirty="0">
              <a:latin typeface="Comic Sans MS" panose="030F0702030302020204" pitchFamily="66" charset="0"/>
            </a:endParaRPr>
          </a:p>
        </p:txBody>
      </p:sp>
      <p:sp>
        <p:nvSpPr>
          <p:cNvPr id="649" name="Google Shape;649;p73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employees last semester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41281" y="1464415"/>
            <a:ext cx="6160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mic Sans MS" panose="030F0702030302020204" pitchFamily="66" charset="0"/>
              </a:rPr>
              <a:t>tkinter</a:t>
            </a:r>
            <a:r>
              <a:rPr lang="en-US" sz="2000" dirty="0">
                <a:latin typeface="Comic Sans MS" panose="030F0702030302020204" pitchFamily="66" charset="0"/>
              </a:rPr>
              <a:t>: Packages which made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PIL: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mic Sans MS" panose="030F0702030302020204" pitchFamily="66" charset="0"/>
              </a:rPr>
              <a:t>pymysql</a:t>
            </a:r>
            <a:r>
              <a:rPr lang="en-US" sz="2000" dirty="0">
                <a:latin typeface="Comic Sans MS" panose="030F0702030302020204" pitchFamily="66" charset="0"/>
              </a:rPr>
              <a:t>: Link python with </a:t>
            </a:r>
            <a:r>
              <a:rPr lang="en-US" sz="2000" dirty="0" err="1">
                <a:latin typeface="Comic Sans MS" panose="030F0702030302020204" pitchFamily="66" charset="0"/>
              </a:rPr>
              <a:t>mysql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63" y="3059241"/>
            <a:ext cx="3981450" cy="81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>
            <a:spLocks noGrp="1"/>
          </p:cNvSpPr>
          <p:nvPr>
            <p:ph type="ctrTitle"/>
          </p:nvPr>
        </p:nvSpPr>
        <p:spPr>
          <a:xfrm>
            <a:off x="1886325" y="2186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Topic 12: Newspapers Information Management System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08" name="Google Shape;308;p56"/>
          <p:cNvSpPr txBox="1"/>
          <p:nvPr/>
        </p:nvSpPr>
        <p:spPr>
          <a:xfrm>
            <a:off x="1386375" y="436700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64" y="1336794"/>
            <a:ext cx="3031958" cy="2482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80" y="1309294"/>
            <a:ext cx="3031958" cy="253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DEMO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828" name="Google Shape;828;p81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829" name="Google Shape;829;p81"/>
          <p:cNvCxnSpPr/>
          <p:nvPr/>
        </p:nvCxnSpPr>
        <p:spPr>
          <a:xfrm flipV="1">
            <a:off x="5685780" y="2751576"/>
            <a:ext cx="3233512" cy="5375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57" y="75627"/>
            <a:ext cx="4913586" cy="4868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2" y="246952"/>
            <a:ext cx="4371278" cy="45406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" y="246951"/>
            <a:ext cx="4371278" cy="45406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2" y="298372"/>
            <a:ext cx="3946911" cy="4214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38" y="298372"/>
            <a:ext cx="3946910" cy="421415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83" y="428147"/>
            <a:ext cx="3787068" cy="3995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1C2C4-F0FF-450E-A0A1-BE799DBC8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9" y="428147"/>
            <a:ext cx="3787068" cy="39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5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0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90"/>
          <p:cNvSpPr txBox="1">
            <a:spLocks noGrp="1"/>
          </p:cNvSpPr>
          <p:nvPr>
            <p:ph type="ctrTitle"/>
          </p:nvPr>
        </p:nvSpPr>
        <p:spPr>
          <a:xfrm flipH="1">
            <a:off x="1170783" y="98289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CONCLUSION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061" name="Google Shape;1061;p90"/>
          <p:cNvSpPr txBox="1">
            <a:spLocks noGrp="1"/>
          </p:cNvSpPr>
          <p:nvPr>
            <p:ph type="title" idx="2"/>
          </p:nvPr>
        </p:nvSpPr>
        <p:spPr>
          <a:xfrm flipH="1">
            <a:off x="1170783" y="694791"/>
            <a:ext cx="2979300" cy="709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063" name="Google Shape;1063;p90"/>
          <p:cNvCxnSpPr/>
          <p:nvPr/>
        </p:nvCxnSpPr>
        <p:spPr>
          <a:xfrm flipV="1">
            <a:off x="880023" y="2413191"/>
            <a:ext cx="3877607" cy="27501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64" name="Google Shape;1064;p90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065" name="Google Shape;1065;p90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0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0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0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0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76896" y="2976956"/>
            <a:ext cx="60295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The Newspaper Information Management System Project has finally been finished, and from it we have learned a few things: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</a:rPr>
              <a:t>Basic concepts about Advanced Programming with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</a:rPr>
              <a:t>Skills and knowledge from Basic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</a:rPr>
              <a:t>Modules, packages,…</a:t>
            </a:r>
          </a:p>
          <a:p>
            <a:endParaRPr lang="en-US" sz="1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668" y="2030396"/>
            <a:ext cx="5865990" cy="946200"/>
          </a:xfrm>
        </p:spPr>
        <p:txBody>
          <a:bodyPr/>
          <a:lstStyle/>
          <a:p>
            <a:r>
              <a:rPr lang="en-US" sz="4000" dirty="0">
                <a:latin typeface="Comic Sans MS" panose="030F0702030302020204" pitchFamily="66" charset="0"/>
              </a:rPr>
              <a:t>Thanks for listening </a:t>
            </a:r>
            <a:r>
              <a:rPr lang="en-US" sz="4000" dirty="0">
                <a:latin typeface="Comic Sans MS" panose="030F0702030302020204" pitchFamily="66" charset="0"/>
                <a:sym typeface="Wingdings" panose="05000000000000000000" pitchFamily="2" charset="2"/>
              </a:rPr>
              <a:t></a:t>
            </a:r>
            <a:r>
              <a:rPr lang="en-US" sz="4000" dirty="0"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131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mic Sans MS" panose="030F0702030302020204" pitchFamily="66" charset="0"/>
              </a:rPr>
              <a:t>TABLE OF CONTENTS</a:t>
            </a:r>
            <a:endParaRPr sz="2800" dirty="0">
              <a:latin typeface="Comic Sans MS" panose="030F0702030302020204" pitchFamily="66" charset="0"/>
            </a:endParaRPr>
          </a:p>
        </p:txBody>
      </p:sp>
      <p:sp>
        <p:nvSpPr>
          <p:cNvPr id="315" name="Google Shape;315;p5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hlinkClick r:id="rId3" action="ppaction://hlinksldjump"/>
              </a:rPr>
              <a:t>INTRODUCTION</a:t>
            </a:r>
            <a:endParaRPr dirty="0"/>
          </a:p>
        </p:txBody>
      </p:sp>
      <p:sp>
        <p:nvSpPr>
          <p:cNvPr id="316" name="Google Shape;316;p57"/>
          <p:cNvSpPr txBox="1">
            <a:spLocks noGrp="1"/>
          </p:cNvSpPr>
          <p:nvPr>
            <p:ph type="subTitle" idx="1"/>
          </p:nvPr>
        </p:nvSpPr>
        <p:spPr>
          <a:xfrm>
            <a:off x="690296" y="6654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 action="ppaction://hlinksldjump"/>
              </a:rPr>
              <a:t>What?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Why?</a:t>
            </a:r>
          </a:p>
        </p:txBody>
      </p:sp>
      <p:sp>
        <p:nvSpPr>
          <p:cNvPr id="317" name="Google Shape;317;p57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5" action="ppaction://hlinksldjump"/>
              </a:rPr>
              <a:t>01</a:t>
            </a:r>
            <a:endParaRPr dirty="0"/>
          </a:p>
        </p:txBody>
      </p:sp>
      <p:sp>
        <p:nvSpPr>
          <p:cNvPr id="318" name="Google Shape;318;p57">
            <a:hlinkClick r:id="rId6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57">
            <a:hlinkClick r:id="rId7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0" name="Google Shape;320;p57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5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6" action="ppaction://hlinksldjump"/>
              </a:rPr>
              <a:t>STRUCTURE</a:t>
            </a:r>
            <a:endParaRPr dirty="0"/>
          </a:p>
        </p:txBody>
      </p:sp>
      <p:sp>
        <p:nvSpPr>
          <p:cNvPr id="323" name="Google Shape;323;p57"/>
          <p:cNvSpPr txBox="1">
            <a:spLocks noGrp="1"/>
          </p:cNvSpPr>
          <p:nvPr>
            <p:ph type="subTitle" idx="13"/>
          </p:nvPr>
        </p:nvSpPr>
        <p:spPr>
          <a:xfrm>
            <a:off x="690446" y="1579660"/>
            <a:ext cx="1674300" cy="992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hlinkClick r:id="rId8" action="ppaction://hlinksldjump"/>
              </a:rPr>
              <a:t>Database diagram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9" action="ppaction://hlinksldjump"/>
              </a:rPr>
              <a:t>Modules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10" action="ppaction://hlinksldjump"/>
              </a:rPr>
              <a:t>P</a:t>
            </a:r>
            <a:r>
              <a:rPr lang="en" dirty="0">
                <a:hlinkClick r:id="rId10" action="ppaction://hlinksldjump"/>
              </a:rPr>
              <a:t>ackages</a:t>
            </a:r>
            <a:endParaRPr lang="en" dirty="0"/>
          </a:p>
        </p:txBody>
      </p:sp>
      <p:sp>
        <p:nvSpPr>
          <p:cNvPr id="326" name="Google Shape;326;p57"/>
          <p:cNvSpPr txBox="1">
            <a:spLocks noGrp="1"/>
          </p:cNvSpPr>
          <p:nvPr>
            <p:ph type="ctrTitle" idx="16"/>
          </p:nvPr>
        </p:nvSpPr>
        <p:spPr>
          <a:xfrm>
            <a:off x="6765178" y="2220708"/>
            <a:ext cx="785525" cy="3747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11" action="ppaction://hlinksldjump"/>
              </a:rPr>
              <a:t>DEMO</a:t>
            </a:r>
            <a:endParaRPr dirty="0"/>
          </a:p>
        </p:txBody>
      </p:sp>
      <p:sp>
        <p:nvSpPr>
          <p:cNvPr id="328" name="Google Shape;328;p57"/>
          <p:cNvSpPr txBox="1">
            <a:spLocks noGrp="1"/>
          </p:cNvSpPr>
          <p:nvPr>
            <p:ph type="ctrTitle" idx="18"/>
          </p:nvPr>
        </p:nvSpPr>
        <p:spPr>
          <a:xfrm>
            <a:off x="6711923" y="3053185"/>
            <a:ext cx="148679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7" action="ppaction://hlinksldjump"/>
              </a:rPr>
              <a:t>CONCLUSION</a:t>
            </a:r>
            <a:endParaRPr dirty="0"/>
          </a:p>
        </p:txBody>
      </p:sp>
      <p:cxnSp>
        <p:nvCxnSpPr>
          <p:cNvPr id="332" name="Google Shape;332;p57"/>
          <p:cNvCxnSpPr/>
          <p:nvPr/>
        </p:nvCxnSpPr>
        <p:spPr>
          <a:xfrm>
            <a:off x="3290350" y="201653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57"/>
          <p:cNvCxnSpPr/>
          <p:nvPr/>
        </p:nvCxnSpPr>
        <p:spPr>
          <a:xfrm>
            <a:off x="5809534" y="2220708"/>
            <a:ext cx="27501" cy="14959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0"/>
          <p:cNvSpPr txBox="1">
            <a:spLocks noGrp="1"/>
          </p:cNvSpPr>
          <p:nvPr>
            <p:ph type="ctrTitle"/>
          </p:nvPr>
        </p:nvSpPr>
        <p:spPr>
          <a:xfrm flipH="1">
            <a:off x="1147575" y="3275209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INTRODUCTION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90" name="Google Shape;390;p6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392" name="Google Shape;392;p6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3" name="Google Shape;393;p60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94" name="Google Shape;394;p60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0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0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0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0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7" y="1272104"/>
            <a:ext cx="4246313" cy="2599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02325"/>
            <a:ext cx="4351993" cy="27388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68192" y="364385"/>
            <a:ext cx="43519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Comic Sans MS" panose="030F0702030302020204" pitchFamily="66" charset="0"/>
              </a:rPr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274369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3799" y="309384"/>
            <a:ext cx="55276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Comic Sans MS" panose="030F0702030302020204" pitchFamily="66" charset="0"/>
              </a:rPr>
              <a:t>WHAT?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3155" y="801827"/>
            <a:ext cx="688893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Comic Sans MS" panose="030F0702030302020204" pitchFamily="66" charset="0"/>
              </a:rPr>
              <a:t>*) 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mic Sans MS" panose="030F0702030302020204" pitchFamily="66" charset="0"/>
              </a:rPr>
              <a:t>Information is not knowledge, knowledge is one kind of structured representation of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mic Sans MS" panose="030F0702030302020204" pitchFamily="66" charset="0"/>
              </a:rPr>
              <a:t>A system that was built using knowledge about programming language (Python) to create functions, methods, packages,…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mic Sans MS" panose="030F0702030302020204" pitchFamily="66" charset="0"/>
              </a:rPr>
              <a:t>Overall, we create a program where you can manage information about the ongoing events worldwide with interesting title such as: President Donald Trump had been found a part of corruption at Las Vegas, Tony Stark is actually alive?, etc.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69" y="3108417"/>
            <a:ext cx="3270298" cy="1783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3823" y="281882"/>
            <a:ext cx="38088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Comic Sans MS" panose="030F0702030302020204" pitchFamily="66" charset="0"/>
              </a:rPr>
              <a:t>WHY?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6926" y="863590"/>
            <a:ext cx="539014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*) For Admin: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- This system can be good replacer for hectic manual technique of newspaper distribution. 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</a:t>
            </a:r>
            <a:r>
              <a:rPr lang="en-US" sz="16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mic Sans MS" panose="030F0702030302020204" pitchFamily="66" charset="0"/>
              </a:rPr>
              <a:t>This system helps to distribute newspaper online.</a:t>
            </a:r>
            <a:endParaRPr lang="en-US" sz="16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An easy to use and easy to manage operating system for your newspaper database.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Being able to constantly edit and adding news online without any troubles.</a:t>
            </a:r>
          </a:p>
          <a:p>
            <a:endParaRPr lang="en-US" sz="16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*) For Users: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Simple platform where you can read all the daily news of your choice.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Easily find appropriate content.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Maybe distinguish between fake news and original news.</a:t>
            </a:r>
          </a:p>
          <a:p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- Receive more useful knowledge.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STRUCTURE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517" name="Google Shape;517;p6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518" name="Google Shape;518;p68"/>
          <p:cNvCxnSpPr/>
          <p:nvPr/>
        </p:nvCxnSpPr>
        <p:spPr>
          <a:xfrm flipV="1">
            <a:off x="5060138" y="4028400"/>
            <a:ext cx="4083887" cy="46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6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520" name="Google Shape;520;p6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6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6"/>
          <p:cNvSpPr txBox="1">
            <a:spLocks noGrp="1"/>
          </p:cNvSpPr>
          <p:nvPr>
            <p:ph type="title"/>
          </p:nvPr>
        </p:nvSpPr>
        <p:spPr>
          <a:xfrm>
            <a:off x="1363776" y="213130"/>
            <a:ext cx="6191100" cy="647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omic Sans MS" panose="030F0702030302020204" pitchFamily="66" charset="0"/>
              </a:rPr>
              <a:t>DATABASE DIAGRAM</a:t>
            </a:r>
            <a:endParaRPr sz="2600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752591"/>
            <a:ext cx="8463516" cy="4390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0"/>
    </p:bld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395</Words>
  <Application>Microsoft Office PowerPoint</Application>
  <PresentationFormat>On-screen Show (16:9)</PresentationFormat>
  <Paragraphs>73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Comic Sans MS</vt:lpstr>
      <vt:lpstr>Exo 2</vt:lpstr>
      <vt:lpstr>Fira Sans Extra Condensed Medium</vt:lpstr>
      <vt:lpstr>Nunito Light</vt:lpstr>
      <vt:lpstr>Proxima Nova</vt:lpstr>
      <vt:lpstr>Proxima Nova Semibold</vt:lpstr>
      <vt:lpstr>Roboto Condensed Light</vt:lpstr>
      <vt:lpstr>Tech Newsletter XL by Slidesgo</vt:lpstr>
      <vt:lpstr>Slidesgo Final Pages</vt:lpstr>
      <vt:lpstr>PowerPoint Presentation</vt:lpstr>
      <vt:lpstr>Topic 12: Newspapers Information Management System</vt:lpstr>
      <vt:lpstr>TABLE OF CONTENTS</vt:lpstr>
      <vt:lpstr>INTRODUCTION</vt:lpstr>
      <vt:lpstr>PowerPoint Presentation</vt:lpstr>
      <vt:lpstr>PowerPoint Presentation</vt:lpstr>
      <vt:lpstr>PowerPoint Presentation</vt:lpstr>
      <vt:lpstr>STRUCTURE</vt:lpstr>
      <vt:lpstr>DATABASE DIAGRAM</vt:lpstr>
      <vt:lpstr>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DEMO</vt:lpstr>
      <vt:lpstr>PowerPoint Presentation</vt:lpstr>
      <vt:lpstr>PowerPoint Presentation</vt:lpstr>
      <vt:lpstr>PowerPoint Presentation</vt:lpstr>
      <vt:lpstr>PowerPoint Presentation</vt:lpstr>
      <vt:lpstr>CONCLUSION</vt:lpstr>
      <vt:lpstr>Thanks for listening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Tran Dung</cp:lastModifiedBy>
  <cp:revision>59</cp:revision>
  <dcterms:modified xsi:type="dcterms:W3CDTF">2021-05-26T16:12:15Z</dcterms:modified>
</cp:coreProperties>
</file>